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69" r:id="rId4"/>
    <p:sldId id="259" r:id="rId5"/>
    <p:sldId id="264" r:id="rId6"/>
    <p:sldId id="265" r:id="rId7"/>
    <p:sldId id="266" r:id="rId8"/>
    <p:sldId id="260" r:id="rId9"/>
    <p:sldId id="267" r:id="rId10"/>
    <p:sldId id="270" r:id="rId11"/>
    <p:sldId id="262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0442F7-6EC0-427F-86EC-C5F1BB974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6A676C-F075-40D6-98F1-30E322A44413}" type="datetimeFigureOut">
              <a:rPr lang="fr-FR" altLang="fr-FR"/>
              <a:pPr/>
              <a:t>28/03/2022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55D3-8BBF-48D9-825E-C0636E866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B67278-FDC8-4FB9-9552-CF74DDB06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CC56C-CF54-4DD3-82BC-20558E48FE8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4888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3AE8C7-30F7-437F-9DAD-70558CAE7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E2B067-2875-4B31-848E-6AF97418EEA0}" type="datetimeFigureOut">
              <a:rPr lang="fr-FR" altLang="fr-FR"/>
              <a:pPr/>
              <a:t>28/03/2022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C78D6A-AEDD-44C7-AC7F-A4A6DBE2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3D8784-B071-4087-A366-D856A867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89D4D-84A0-497A-8A8F-042DA154352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5870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96D8E9-9303-405D-956F-EAF769359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1D28A1-5113-4E76-AB83-3E68999B007F}" type="datetimeFigureOut">
              <a:rPr lang="fr-FR" altLang="fr-FR"/>
              <a:pPr/>
              <a:t>28/03/2022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34E62E-87F1-42B5-BBFB-EA3161A92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5F28AE-E5F4-4D74-B1BE-BE14CD18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E9691-8FCC-4C93-A3CD-FD6B83B7F9E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0897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9F3381-74F1-42ED-A7B3-7A995A3C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70798-DFFF-4B90-A77D-8F20A9301FF5}" type="datetimeFigureOut">
              <a:rPr lang="fr-FR" altLang="fr-FR"/>
              <a:pPr>
                <a:defRPr/>
              </a:pPr>
              <a:t>28/03/2022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0397A7-0309-4575-80B4-505D441E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63B00F-BEB1-4618-AFF0-E58B21F89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A8D12-97E4-4710-882F-19DCC245B26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50665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3964FF-BB4D-4429-BB69-CD96CDD34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93790-8F25-4C67-BFA2-87193C0179CB}" type="datetimeFigureOut">
              <a:rPr lang="fr-FR" altLang="fr-FR"/>
              <a:pPr>
                <a:defRPr/>
              </a:pPr>
              <a:t>28/03/2022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72B87C-B393-4470-8137-1832A61BB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4F6F63-6652-456E-8B9A-96B879CD6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C2F6-90C3-4E70-A0BF-71041B34BF3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16208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A8563E-B9E4-41B6-A312-08BA9BA50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F376D-07DC-4DE6-AA83-EC56C81D7145}" type="datetimeFigureOut">
              <a:rPr lang="fr-FR" altLang="fr-FR"/>
              <a:pPr>
                <a:defRPr/>
              </a:pPr>
              <a:t>28/03/2022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7422B1-2A7D-4661-8EBF-E5E65DBD4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154FAD-1E19-406A-93A9-9D815518B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263C8-9794-4017-B5A0-95EC6468853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81881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FC7649B-519B-43BB-9650-B9AD850FA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6B24C-3F89-4F47-83F9-F735D2A32895}" type="datetimeFigureOut">
              <a:rPr lang="fr-FR" altLang="fr-FR"/>
              <a:pPr>
                <a:defRPr/>
              </a:pPr>
              <a:t>28/03/2022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AAC66FA-3BC1-43C9-884A-A2F25AB23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E564EEB-E7DC-4523-A084-F129C115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B707D-4AE8-4313-AC84-65896FBB2D5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96278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B5F39E80-3429-4B26-AB31-505E574FA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16215-5C9A-4D77-9102-198BC4123FA8}" type="datetimeFigureOut">
              <a:rPr lang="fr-FR" altLang="fr-FR"/>
              <a:pPr>
                <a:defRPr/>
              </a:pPr>
              <a:t>28/03/2022</a:t>
            </a:fld>
            <a:endParaRPr lang="fr-FR" alt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27FB036F-5B68-4473-A7A0-B9AFA548F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EBA2E9A6-7737-4B92-AF92-3D346AE3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5B976-EBB2-4BF9-A916-DC699844DD9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9728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0776A30C-C681-440A-8FED-30ADB5322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5DC63-706A-4FE3-9CDD-A8D2AF55593E}" type="datetimeFigureOut">
              <a:rPr lang="fr-FR" altLang="fr-FR"/>
              <a:pPr>
                <a:defRPr/>
              </a:pPr>
              <a:t>28/03/2022</a:t>
            </a:fld>
            <a:endParaRPr lang="fr-FR" alt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3F859681-F10E-4397-AF11-57B640D1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5C4F7150-B008-437E-B264-7123B2991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F8DBC-C99A-4BDF-B444-8091D816560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0641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CAAB7C46-6DC0-47EB-80AA-10A4F54C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939C8-2EF2-4C56-BA45-1C96E621A580}" type="datetimeFigureOut">
              <a:rPr lang="fr-FR" altLang="fr-FR"/>
              <a:pPr>
                <a:defRPr/>
              </a:pPr>
              <a:t>28/03/2022</a:t>
            </a:fld>
            <a:endParaRPr lang="fr-FR" alt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F71FE9C3-BCEF-44B7-A455-698E4204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DFABC6CD-0DA9-4AE6-9971-3991E72CE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EC150-25ED-4D48-9BE8-29E2AA17B14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11720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48AF4452-5D66-42FB-B5FE-76A565786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C4148-60B2-4A7E-AEFB-0BA53B8E2162}" type="datetimeFigureOut">
              <a:rPr lang="fr-FR" altLang="fr-FR"/>
              <a:pPr>
                <a:defRPr/>
              </a:pPr>
              <a:t>28/03/2022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EF5694F-A368-4B14-93E4-19525641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6CFACA7-E79B-4B74-88FC-70370D934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31C56-CFD5-4674-91F9-8314F12E02B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0818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EF9516-5AA1-4ADF-947A-F87D69A2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3E03B1-F58D-4124-862E-79449463C021}" type="datetimeFigureOut">
              <a:rPr lang="fr-FR" altLang="fr-FR"/>
              <a:pPr/>
              <a:t>28/03/2022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8BA599-A7CF-4696-A9C9-C745AEF2F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950E49-41EF-4AE3-93E5-D53B6B32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DF357-9A9C-4A53-A886-F199651201D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14934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8A00E520-EF2B-41C8-AACB-34BEE68DF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4351A-0779-414E-BB0B-D4B4769E27C2}" type="datetimeFigureOut">
              <a:rPr lang="fr-FR" altLang="fr-FR"/>
              <a:pPr>
                <a:defRPr/>
              </a:pPr>
              <a:t>28/03/2022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922DC57-7B46-4A14-B6B8-3E4F0DF3F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B0F2DE3-6836-4CB1-A81F-63AD639F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5A704-E274-457A-A17B-90063B2A9F3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04886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99D807-E536-4246-A941-5BF8C8E3C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2867A-80FD-4E8D-84B4-B8D260F869FF}" type="datetimeFigureOut">
              <a:rPr lang="fr-FR" altLang="fr-FR"/>
              <a:pPr>
                <a:defRPr/>
              </a:pPr>
              <a:t>28/03/2022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AD4F1E-AF02-45B4-817E-0D38125ED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99FBCA-5A04-407E-B172-48C9DB290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BA488-8848-4639-B89E-C6D09B55311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77555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7B8AAA-AA26-4DCF-BECE-B4E8D6D53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C2AEE-C4C4-4465-A2B6-D751DB13AD8D}" type="datetimeFigureOut">
              <a:rPr lang="fr-FR" altLang="fr-FR"/>
              <a:pPr>
                <a:defRPr/>
              </a:pPr>
              <a:t>28/03/2022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770F7D-0BF1-4F5F-AB62-7D4D68045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9CBF9E-0C93-4FD9-B2CA-9AF6AE3E9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AD25B-744A-45D5-88B8-46106E187E2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8148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710602-90B6-4B23-8664-C2A0D29E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58FA7-F593-4C53-9FB0-C5691EFCAE3D}" type="datetimeFigureOut">
              <a:rPr lang="fr-FR" altLang="fr-FR"/>
              <a:pPr/>
              <a:t>28/03/2022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4EB619-0956-4B6A-83EF-B85B9616F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F38330-2611-4147-BD6E-D44BB50EC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69AA0-F4B4-45C9-827B-1C8E689F74B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199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B7366BEE-DA59-44FC-BE34-F33F8EB79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67F293-4DA7-4DAF-A752-957451DB7A35}" type="datetimeFigureOut">
              <a:rPr lang="fr-FR" altLang="fr-FR"/>
              <a:pPr/>
              <a:t>28/03/2022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F474090-496E-4CFE-98CB-166F76BD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E238276-73F0-453E-9560-62B7FA31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E0A27-240C-4DCF-A788-04B96F5DF42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82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1A0B2C6E-7F7E-43D4-BE6D-D8BCC9F43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C0E1D0-73AB-4305-AFD0-8DA24A052A41}" type="datetimeFigureOut">
              <a:rPr lang="fr-FR" altLang="fr-FR"/>
              <a:pPr/>
              <a:t>28/03/2022</a:t>
            </a:fld>
            <a:endParaRPr lang="fr-FR" alt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2B6171E7-609D-4FCC-8EAD-8C9CCD06A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BBE74BAD-2B3F-418E-9A8B-CEC6B97A8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775D8-B43B-4F81-A040-4070B88BC17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2893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10BBE8CB-358B-4FE6-A623-0239F70B2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87DF4-25D7-49AE-BCEA-5AECB5B4AB05}" type="datetimeFigureOut">
              <a:rPr lang="fr-FR" altLang="fr-FR"/>
              <a:pPr/>
              <a:t>28/03/2022</a:t>
            </a:fld>
            <a:endParaRPr lang="fr-FR" alt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2B85A276-5F5C-418E-8D88-AABF73444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FA0C647A-AD1F-4D2B-B035-ED716049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A3302-B92E-448B-AAC8-B32F61EC94A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3611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2E91E9DC-6BF9-47B3-B87A-D84DE8E4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7914CB-CFB5-4CB1-BA06-76508E26373C}" type="datetimeFigureOut">
              <a:rPr lang="fr-FR" altLang="fr-FR"/>
              <a:pPr/>
              <a:t>28/03/2022</a:t>
            </a:fld>
            <a:endParaRPr lang="fr-FR" alt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65F2C5C1-D7D2-4CC5-B33A-FE5E2E7AE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BC0CD098-83E5-4192-84A2-43B729790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3B650-C44A-4EA2-B357-929741CAF1C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0280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7B3A71A-0AB9-4118-86A0-3901E762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E4F54D-5A3E-4247-8CBC-EBDC0E17117D}" type="datetimeFigureOut">
              <a:rPr lang="fr-FR" altLang="fr-FR"/>
              <a:pPr/>
              <a:t>28/03/2022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824FC732-C8F7-4D1F-BEF6-D2D6A9877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70D6B02-A243-471F-B623-371BE45EF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9C1BD-5379-4C92-B39D-FA275FA005C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5724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F6A4EDC-1F39-443A-8E37-84A697895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54F69F-2EBF-4773-B224-808C8BAA7C77}" type="datetimeFigureOut">
              <a:rPr lang="fr-FR" altLang="fr-FR"/>
              <a:pPr/>
              <a:t>28/03/2022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086541E-64F5-48FA-A9A5-76F33FB13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6F7B532-65A4-4319-9651-279922EEF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D2CA2-99DB-4395-87A6-03058F7B62F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0965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8B3406CC-5A12-4A7E-B762-34C53AC452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24F73221-210A-4D98-B16B-03B078F1E8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BDA8B5-8EE1-4C82-9C12-90AAA2874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0F5D79C-DA73-4AC0-96DC-7EBC5E7DC32A}" type="datetimeFigureOut">
              <a:rPr lang="fr-FR" altLang="fr-FR"/>
              <a:pPr/>
              <a:t>28/03/2022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63533B-9676-4EF5-BAB3-E511EEAB9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8832BF-BF4C-4B45-8F85-C34ACAC5E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2EA59A3-5808-4AF9-B40F-40D6709E6A7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3311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31FF48F8-F30A-445B-A363-567702F7B4D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35CA95AD-EA13-4DB2-989B-8637764664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C9C793-B781-4FFD-BE0F-D3D6B471F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E791A53-9789-4A14-B1D1-8174F1C2FC48}" type="datetimeFigureOut">
              <a:rPr lang="fr-FR" altLang="fr-FR"/>
              <a:pPr>
                <a:defRPr/>
              </a:pPr>
              <a:t>28/03/2022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0A4C5B-CC27-4476-B64B-8EC283464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DCCC26-8FB9-4692-9792-CCB5B6F64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217BB7C-8E85-4750-9F36-D9664B5D4C9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1944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>
            <a:extLst>
              <a:ext uri="{FF2B5EF4-FFF2-40B4-BE49-F238E27FC236}">
                <a16:creationId xmlns:a16="http://schemas.microsoft.com/office/drawing/2014/main" id="{63AF38C1-9F39-4F51-8479-837D3353CD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altLang="fr-FR" sz="4800" b="1">
                <a:solidFill>
                  <a:srgbClr val="6C2B00"/>
                </a:solidFill>
              </a:rPr>
              <a:t>Les langues anciennes au lycée des Graves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contenu 4">
            <a:extLst>
              <a:ext uri="{FF2B5EF4-FFF2-40B4-BE49-F238E27FC236}">
                <a16:creationId xmlns:a16="http://schemas.microsoft.com/office/drawing/2014/main" id="{3EBB33D9-1EB0-4415-A379-CDB25D5C5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320676"/>
            <a:ext cx="8229600" cy="6213475"/>
          </a:xfrm>
        </p:spPr>
        <p:txBody>
          <a:bodyPr/>
          <a:lstStyle/>
          <a:p>
            <a:pPr marL="0" indent="0" eaLnBrk="1" hangingPunct="1">
              <a:buNone/>
            </a:pPr>
            <a:endParaRPr lang="fr-FR" altLang="fr-FR"/>
          </a:p>
          <a:p>
            <a:pPr marL="0" indent="0" eaLnBrk="1" hangingPunct="1">
              <a:buNone/>
            </a:pPr>
            <a:endParaRPr lang="fr-FR" altLang="fr-FR"/>
          </a:p>
          <a:p>
            <a:pPr marL="0" indent="0" eaLnBrk="1" hangingPunct="1">
              <a:buNone/>
            </a:pPr>
            <a:endParaRPr lang="fr-FR" altLang="fr-FR"/>
          </a:p>
          <a:p>
            <a:pPr marL="0" indent="0" algn="just" eaLnBrk="1" hangingPunct="1">
              <a:buNone/>
            </a:pPr>
            <a:r>
              <a:rPr lang="fr-FR" altLang="fr-FR"/>
              <a:t>La </a:t>
            </a:r>
            <a:r>
              <a:rPr lang="fr-FR" altLang="fr-FR" b="1"/>
              <a:t>culture générale </a:t>
            </a:r>
            <a:r>
              <a:rPr lang="fr-FR" altLang="fr-FR"/>
              <a:t>acquise par les élèves ayant suivi ces options constitue pour eux un atout dans leurs </a:t>
            </a:r>
            <a:r>
              <a:rPr lang="fr-FR" altLang="fr-FR" b="1"/>
              <a:t>études supérieures </a:t>
            </a:r>
            <a:r>
              <a:rPr lang="fr-FR" altLang="fr-FR"/>
              <a:t>quelles que soient les filières choisies (sciences, droit, langues, sciences humaines et sociales…)</a:t>
            </a:r>
          </a:p>
          <a:p>
            <a:pPr marL="0" indent="0" eaLnBrk="1" hangingPunct="1"/>
            <a:endParaRPr lang="fr-FR" alt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>
            <a:extLst>
              <a:ext uri="{FF2B5EF4-FFF2-40B4-BE49-F238E27FC236}">
                <a16:creationId xmlns:a16="http://schemas.microsoft.com/office/drawing/2014/main" id="{B963856F-AD29-462B-91C8-CDB97FC8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55650"/>
          </a:xfrm>
        </p:spPr>
        <p:txBody>
          <a:bodyPr/>
          <a:lstStyle/>
          <a:p>
            <a:pPr eaLnBrk="1" hangingPunct="1"/>
            <a:r>
              <a:rPr lang="fr-FR" altLang="fr-FR" sz="4000"/>
              <a:t>Horaires</a:t>
            </a:r>
          </a:p>
        </p:txBody>
      </p:sp>
      <p:sp>
        <p:nvSpPr>
          <p:cNvPr id="3075" name="Espace réservé du contenu 2">
            <a:extLst>
              <a:ext uri="{FF2B5EF4-FFF2-40B4-BE49-F238E27FC236}">
                <a16:creationId xmlns:a16="http://schemas.microsoft.com/office/drawing/2014/main" id="{5F41857D-C97D-445C-A10E-3ED4B37C9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57289"/>
            <a:ext cx="8229600" cy="5424487"/>
          </a:xfrm>
        </p:spPr>
        <p:txBody>
          <a:bodyPr/>
          <a:lstStyle/>
          <a:p>
            <a:pPr marL="0" indent="0" eaLnBrk="1" hangingPunct="1">
              <a:buNone/>
            </a:pPr>
            <a:endParaRPr lang="fr-FR" altLang="fr-FR"/>
          </a:p>
          <a:p>
            <a:pPr marL="0" indent="0" eaLnBrk="1" hangingPunct="1">
              <a:buNone/>
            </a:pPr>
            <a:r>
              <a:rPr lang="fr-FR" altLang="fr-FR"/>
              <a:t>Le lycée propose </a:t>
            </a:r>
            <a:r>
              <a:rPr lang="fr-FR" altLang="fr-FR" b="1"/>
              <a:t>deux options de langue et culture de l’Antiquité (LCA) </a:t>
            </a:r>
            <a:r>
              <a:rPr lang="fr-FR" altLang="fr-FR"/>
              <a:t>: </a:t>
            </a:r>
          </a:p>
          <a:p>
            <a:pPr marL="0" indent="0" eaLnBrk="1" hangingPunct="1">
              <a:buNone/>
            </a:pPr>
            <a:r>
              <a:rPr lang="fr-FR" altLang="fr-FR"/>
              <a:t>					le </a:t>
            </a:r>
            <a:r>
              <a:rPr lang="fr-FR" altLang="fr-FR" b="1"/>
              <a:t>latin</a:t>
            </a:r>
            <a:r>
              <a:rPr lang="fr-FR" altLang="fr-FR"/>
              <a:t> </a:t>
            </a:r>
            <a:r>
              <a:rPr lang="fr-FR" altLang="fr-FR" u="sng"/>
              <a:t>ou</a:t>
            </a:r>
            <a:r>
              <a:rPr lang="fr-FR" altLang="fr-FR"/>
              <a:t> le </a:t>
            </a:r>
            <a:r>
              <a:rPr lang="fr-FR" altLang="fr-FR" b="1"/>
              <a:t>grec</a:t>
            </a:r>
            <a:r>
              <a:rPr lang="fr-FR" altLang="fr-FR"/>
              <a:t>.</a:t>
            </a:r>
          </a:p>
          <a:p>
            <a:pPr marL="0" indent="0" eaLnBrk="1" hangingPunct="1">
              <a:buNone/>
            </a:pPr>
            <a:r>
              <a:rPr lang="fr-FR" altLang="fr-FR"/>
              <a:t>Ces options sont enseignées à raison de </a:t>
            </a:r>
            <a:r>
              <a:rPr lang="fr-FR" altLang="fr-FR" b="1"/>
              <a:t>3h</a:t>
            </a:r>
            <a:r>
              <a:rPr lang="fr-FR" altLang="fr-FR"/>
              <a:t> par semaine pendant les trois années de seconde, première et terminale.</a:t>
            </a:r>
          </a:p>
          <a:p>
            <a:pPr marL="0" indent="0" eaLnBrk="1" hangingPunct="1">
              <a:buNone/>
            </a:pPr>
            <a:endParaRPr lang="fr-FR" altLang="fr-FR" u="sng"/>
          </a:p>
          <a:p>
            <a:pPr marL="0" indent="0" eaLnBrk="1" hangingPunct="1">
              <a:buNone/>
            </a:pPr>
            <a:r>
              <a:rPr lang="fr-FR" altLang="fr-FR" u="sng"/>
              <a:t>N.B</a:t>
            </a:r>
            <a:r>
              <a:rPr lang="fr-FR" altLang="fr-FR"/>
              <a:t>: il est possible (et fréquent) de commencer le grec en seconde.</a:t>
            </a:r>
          </a:p>
          <a:p>
            <a:pPr marL="0" indent="0" eaLnBrk="1" hangingPunct="1">
              <a:buNone/>
            </a:pPr>
            <a:endParaRPr lang="fr-FR" altLang="fr-FR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oneTexte 3">
            <a:extLst>
              <a:ext uri="{FF2B5EF4-FFF2-40B4-BE49-F238E27FC236}">
                <a16:creationId xmlns:a16="http://schemas.microsoft.com/office/drawing/2014/main" id="{74EB4D02-97BC-4B9D-8F33-7C289B576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6214" y="3168650"/>
            <a:ext cx="47450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4400">
                <a:solidFill>
                  <a:prstClr val="black"/>
                </a:solidFill>
              </a:rPr>
              <a:t>LES PROGRAMMES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>
            <a:extLst>
              <a:ext uri="{FF2B5EF4-FFF2-40B4-BE49-F238E27FC236}">
                <a16:creationId xmlns:a16="http://schemas.microsoft.com/office/drawing/2014/main" id="{613F5F5A-992A-4BAD-9798-AB767D63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657225"/>
          </a:xfrm>
        </p:spPr>
        <p:txBody>
          <a:bodyPr/>
          <a:lstStyle/>
          <a:p>
            <a:pPr eaLnBrk="1" hangingPunct="1"/>
            <a:r>
              <a:rPr lang="fr-FR" altLang="fr-FR"/>
              <a:t>Les programmes</a:t>
            </a:r>
          </a:p>
        </p:txBody>
      </p:sp>
      <p:sp>
        <p:nvSpPr>
          <p:cNvPr id="16387" name="Espace réservé du contenu 2">
            <a:extLst>
              <a:ext uri="{FF2B5EF4-FFF2-40B4-BE49-F238E27FC236}">
                <a16:creationId xmlns:a16="http://schemas.microsoft.com/office/drawing/2014/main" id="{55B1FA2D-3520-4EA8-9EA9-344DBE3B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31864"/>
            <a:ext cx="8229600" cy="5602287"/>
          </a:xfrm>
          <a:solidFill>
            <a:schemeClr val="bg2"/>
          </a:solidFill>
          <a:ln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fr-FR" altLang="fr-FR" sz="2400"/>
              <a:t>Les programmes sont conçus pour favoriser les liens entre les disciplines 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fr-FR" altLang="fr-FR" sz="240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FR" altLang="fr-FR" sz="2400">
                <a:solidFill>
                  <a:srgbClr val="000000"/>
                </a:solidFill>
              </a:rPr>
              <a:t> </a:t>
            </a:r>
            <a:r>
              <a:rPr lang="fr-FR" altLang="fr-FR" sz="2400"/>
              <a:t>En seconde avec le programme d’</a:t>
            </a:r>
            <a:r>
              <a:rPr lang="fr-FR" altLang="ja-JP" sz="2400" b="1"/>
              <a:t>histoire</a:t>
            </a:r>
            <a:r>
              <a:rPr lang="fr-FR" altLang="ja-JP" sz="2400"/>
              <a:t> et de </a:t>
            </a:r>
            <a:r>
              <a:rPr lang="fr-FR" altLang="ja-JP" sz="2400" b="1"/>
              <a:t>français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fr-FR" altLang="fr-FR" sz="240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FR" altLang="fr-FR" sz="2400"/>
              <a:t>En première, il permet d’enrichir les connaissances d’histoire littéraire et culturelle et de se préparer à l’</a:t>
            </a:r>
            <a:r>
              <a:rPr lang="fr-FR" altLang="ja-JP" sz="2400" b="1"/>
              <a:t>EAF de français.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fr-FR" altLang="fr-FR" sz="240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FR" altLang="fr-FR" sz="2400"/>
              <a:t>En terminale, il constitue un complément appréciable à l’année de </a:t>
            </a:r>
            <a:r>
              <a:rPr lang="fr-FR" altLang="fr-FR" sz="2400" b="1"/>
              <a:t>philosophie</a:t>
            </a:r>
            <a:r>
              <a:rPr lang="fr-FR" altLang="fr-FR" sz="2400"/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fr-FR" altLang="fr-FR" sz="240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r-FR" altLang="fr-FR" sz="2400" i="1"/>
              <a:t>N.B. : les liens sont encouragés également avec les spécialités </a:t>
            </a:r>
            <a:r>
              <a:rPr lang="fr-FR" altLang="fr-FR" sz="2400" b="1" i="1"/>
              <a:t>Humanités, littérature et philosophie </a:t>
            </a:r>
            <a:r>
              <a:rPr lang="fr-FR" altLang="fr-FR" sz="2400" i="1"/>
              <a:t>ou </a:t>
            </a:r>
            <a:r>
              <a:rPr lang="fr-FR" altLang="fr-FR" sz="2400" b="1" i="1"/>
              <a:t>hist/géo, géopolitique et sciences politiques 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72A84DE0-ED77-40BA-8903-5CC2FD65E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1" y="3244850"/>
            <a:ext cx="42910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4400">
                <a:solidFill>
                  <a:prstClr val="black"/>
                </a:solidFill>
              </a:rPr>
              <a:t>LA PROGRESSION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>
            <a:extLst>
              <a:ext uri="{FF2B5EF4-FFF2-40B4-BE49-F238E27FC236}">
                <a16:creationId xmlns:a16="http://schemas.microsoft.com/office/drawing/2014/main" id="{5E0E9581-E48F-4989-A341-3D082899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649287"/>
          </a:xfrm>
        </p:spPr>
        <p:txBody>
          <a:bodyPr/>
          <a:lstStyle/>
          <a:p>
            <a:r>
              <a:rPr lang="fr-FR" altLang="fr-FR"/>
              <a:t>La </a:t>
            </a:r>
            <a:r>
              <a:rPr lang="fr-FR" altLang="fr-FR" sz="4000"/>
              <a:t>progression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6D2F60-4C81-42D8-9D10-F8C5566A1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33476"/>
            <a:ext cx="8229600" cy="5419725"/>
          </a:xfrm>
          <a:solidFill>
            <a:schemeClr val="accent1">
              <a:lumMod val="20000"/>
              <a:lumOff val="80000"/>
            </a:schemeClr>
          </a:solidFill>
          <a:ln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lvl="8" inden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r-FR" sz="2400" dirty="0">
                <a:ea typeface="MS PGothic" pitchFamily="34" charset="-128"/>
                <a:cs typeface="ＭＳ Ｐゴシック" charset="0"/>
              </a:rPr>
              <a:t> Au lycée, nous travaillons comme au collège en séquences, organisées autour d</a:t>
            </a:r>
            <a:r>
              <a:rPr lang="fr-FR" altLang="fr-FR" sz="2400" dirty="0">
                <a:ea typeface="MS PGothic" pitchFamily="34" charset="-128"/>
                <a:cs typeface="ＭＳ Ｐゴシック" charset="0"/>
              </a:rPr>
              <a:t>’</a:t>
            </a:r>
            <a:r>
              <a:rPr lang="fr-FR" sz="2400" dirty="0">
                <a:ea typeface="MS PGothic" pitchFamily="34" charset="-128"/>
                <a:cs typeface="ＭＳ Ｐゴシック" charset="0"/>
              </a:rPr>
              <a:t>un </a:t>
            </a:r>
            <a:r>
              <a:rPr lang="fr-FR" sz="2400" b="1" dirty="0">
                <a:ea typeface="MS PGothic" pitchFamily="34" charset="-128"/>
                <a:cs typeface="ＭＳ Ｐゴシック" charset="0"/>
              </a:rPr>
              <a:t>objet d</a:t>
            </a:r>
            <a:r>
              <a:rPr lang="fr-FR" altLang="fr-FR" sz="2400" b="1" dirty="0">
                <a:ea typeface="MS PGothic" pitchFamily="34" charset="-128"/>
                <a:cs typeface="ＭＳ Ｐゴシック" charset="0"/>
              </a:rPr>
              <a:t>’</a:t>
            </a:r>
            <a:r>
              <a:rPr lang="fr-FR" sz="2400" b="1" dirty="0">
                <a:ea typeface="MS PGothic" pitchFamily="34" charset="-128"/>
                <a:cs typeface="ＭＳ Ｐゴシック" charset="0"/>
              </a:rPr>
              <a:t>étude </a:t>
            </a:r>
            <a:r>
              <a:rPr lang="fr-FR" sz="2400" dirty="0">
                <a:ea typeface="MS PGothic" pitchFamily="34" charset="-128"/>
                <a:cs typeface="ＭＳ Ｐゴシック" charset="0"/>
              </a:rPr>
              <a:t>ou d</a:t>
            </a:r>
            <a:r>
              <a:rPr lang="fr-FR" altLang="fr-FR" sz="2400" dirty="0">
                <a:ea typeface="MS PGothic" pitchFamily="34" charset="-128"/>
                <a:cs typeface="ＭＳ Ｐゴシック" charset="0"/>
              </a:rPr>
              <a:t>’</a:t>
            </a:r>
            <a:r>
              <a:rPr lang="fr-FR" sz="2400" dirty="0">
                <a:ea typeface="MS PGothic" pitchFamily="34" charset="-128"/>
                <a:cs typeface="ＭＳ Ｐゴシック" charset="0"/>
              </a:rPr>
              <a:t>un </a:t>
            </a:r>
            <a:r>
              <a:rPr lang="fr-FR" sz="2400" b="1" dirty="0">
                <a:ea typeface="MS PGothic" pitchFamily="34" charset="-128"/>
                <a:cs typeface="ＭＳ Ｐゴシック" charset="0"/>
              </a:rPr>
              <a:t>thème</a:t>
            </a:r>
            <a:r>
              <a:rPr lang="fr-FR" sz="2400" dirty="0">
                <a:ea typeface="MS PGothic" pitchFamily="34" charset="-128"/>
                <a:cs typeface="ＭＳ Ｐゴシック" charset="0"/>
              </a:rPr>
              <a:t>.</a:t>
            </a:r>
          </a:p>
          <a:p>
            <a:pPr marL="0" lvl="8" indent="0">
              <a:spcBef>
                <a:spcPts val="0"/>
              </a:spcBef>
              <a:buFont typeface="Arial" pitchFamily="34" charset="0"/>
              <a:buChar char="•"/>
              <a:defRPr/>
            </a:pPr>
            <a:endParaRPr lang="fr-FR" sz="2400" dirty="0">
              <a:ea typeface="MS PGothic" pitchFamily="34" charset="-128"/>
              <a:cs typeface="ＭＳ Ｐゴシック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cs typeface="ＭＳ Ｐゴシック" charset="0"/>
              </a:rPr>
              <a:t> Les révisions ou approfondissements des </a:t>
            </a:r>
            <a:r>
              <a:rPr lang="fr-FR" sz="2400" b="1" dirty="0">
                <a:cs typeface="ＭＳ Ｐゴシック" charset="0"/>
              </a:rPr>
              <a:t>connaissances linguistiques</a:t>
            </a:r>
            <a:r>
              <a:rPr lang="fr-FR" sz="2400" dirty="0">
                <a:cs typeface="ＭＳ Ｐゴシック" charset="0"/>
              </a:rPr>
              <a:t> prennent appui sur les textes traduits et commentés.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ＭＳ Ｐゴシック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cs typeface="ＭＳ Ｐゴシック" charset="0"/>
              </a:rPr>
              <a:t> Ces textes antiques seront confrontés aux </a:t>
            </a:r>
            <a:r>
              <a:rPr lang="fr-FR" sz="2400" b="1" dirty="0">
                <a:cs typeface="ＭＳ Ｐゴシック" charset="0"/>
              </a:rPr>
              <a:t>œuvres littéraires ou artistiques modernes et contemporaines</a:t>
            </a:r>
            <a:r>
              <a:rPr lang="fr-FR" sz="2400" dirty="0">
                <a:cs typeface="ＭＳ Ｐゴシック" charset="0"/>
              </a:rPr>
              <a:t> pour nourrir une réflexion sur le monde contemporain.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ＭＳ Ｐゴシック" charset="0"/>
            </a:endParaRPr>
          </a:p>
          <a:p>
            <a:pPr marL="0" lvl="8" indent="0">
              <a:buNone/>
              <a:defRPr/>
            </a:pPr>
            <a:r>
              <a:rPr lang="fr-FR" i="1" dirty="0"/>
              <a:t>Le plus difficile (acquisition de méthodes personnelles d</a:t>
            </a:r>
            <a:r>
              <a:rPr lang="fr-FR" altLang="fr-FR" i="1" dirty="0"/>
              <a:t>’</a:t>
            </a:r>
            <a:r>
              <a:rPr lang="fr-FR" i="1" dirty="0"/>
              <a:t>apprentissage et mémorisation des structures de base) a été fait en collège. C</a:t>
            </a:r>
            <a:r>
              <a:rPr lang="fr-FR" altLang="fr-FR" i="1" dirty="0"/>
              <a:t>’</a:t>
            </a:r>
            <a:r>
              <a:rPr lang="fr-FR" i="1" dirty="0"/>
              <a:t>est au lycée que l</a:t>
            </a:r>
            <a:r>
              <a:rPr lang="fr-FR" altLang="fr-FR" i="1" dirty="0"/>
              <a:t>’</a:t>
            </a:r>
            <a:r>
              <a:rPr lang="fr-FR" i="1" dirty="0"/>
              <a:t>on peut prendre plaisir à traduire et à commenter des textes plus lon</a:t>
            </a:r>
            <a:r>
              <a:rPr lang="fr-FR" dirty="0"/>
              <a:t>gs.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12">
            <a:extLst>
              <a:ext uri="{FF2B5EF4-FFF2-40B4-BE49-F238E27FC236}">
                <a16:creationId xmlns:a16="http://schemas.microsoft.com/office/drawing/2014/main" id="{B31DE1F2-2BDD-4F73-AF22-3C45F1181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43076"/>
            <a:ext cx="8229600" cy="4067175"/>
          </a:xfrm>
        </p:spPr>
        <p:txBody>
          <a:bodyPr/>
          <a:lstStyle/>
          <a:p>
            <a:pPr eaLnBrk="1" hangingPunct="1"/>
            <a:r>
              <a:rPr lang="fr-FR" altLang="fr-FR" sz="2800"/>
              <a:t>Les</a:t>
            </a:r>
            <a:r>
              <a:rPr lang="fr-FR" altLang="fr-FR" sz="2800" b="1"/>
              <a:t> évaluations </a:t>
            </a:r>
            <a:r>
              <a:rPr lang="fr-FR" altLang="fr-FR" sz="2800"/>
              <a:t>sont très variées : langue, traduction, commentaire littéraire, exposés individuels ou collectifs etc…</a:t>
            </a:r>
          </a:p>
          <a:p>
            <a:pPr eaLnBrk="1" hangingPunct="1"/>
            <a:endParaRPr lang="fr-FR" altLang="fr-FR" sz="2800"/>
          </a:p>
          <a:p>
            <a:pPr eaLnBrk="1" hangingPunct="1"/>
            <a:r>
              <a:rPr lang="fr-FR" altLang="fr-FR" sz="2800"/>
              <a:t>Le </a:t>
            </a:r>
            <a:r>
              <a:rPr lang="fr-FR" altLang="fr-FR" sz="2800" b="1"/>
              <a:t>portfolio</a:t>
            </a:r>
            <a:r>
              <a:rPr lang="fr-FR" altLang="fr-FR" sz="2800"/>
              <a:t> permettra de mener une recherche personnelle et d’approfondir des connaissances littéraires, historiques ou artistiques 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r-FR" altLang="fr-FR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>
            <a:extLst>
              <a:ext uri="{FF2B5EF4-FFF2-40B4-BE49-F238E27FC236}">
                <a16:creationId xmlns:a16="http://schemas.microsoft.com/office/drawing/2014/main" id="{65A22774-DA16-4A4F-8F4E-8F0A1998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095375"/>
            <a:ext cx="8229600" cy="1676400"/>
          </a:xfrm>
        </p:spPr>
        <p:txBody>
          <a:bodyPr/>
          <a:lstStyle/>
          <a:p>
            <a:pPr eaLnBrk="1" hangingPunct="1"/>
            <a:r>
              <a:rPr lang="fr-FR" altLang="fr-FR"/>
              <a:t> </a:t>
            </a:r>
            <a:r>
              <a:rPr lang="fr-FR" altLang="fr-FR" b="1"/>
              <a:t>BACCALAURÉAT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7FC52E8E-0C59-40F0-A0DE-04F95776C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14362"/>
          </a:xfrm>
        </p:spPr>
        <p:txBody>
          <a:bodyPr/>
          <a:lstStyle/>
          <a:p>
            <a:pPr eaLnBrk="1" hangingPunct="1"/>
            <a:r>
              <a:rPr lang="fr-FR" altLang="fr-FR"/>
              <a:t> Baccalauréat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8AA6EE-E088-4E51-AEB1-251D53A0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517207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endParaRPr lang="fr-FR" altLang="fr-FR" sz="2200" dirty="0"/>
          </a:p>
          <a:p>
            <a:pPr marL="0" indent="0" eaLnBrk="1" hangingPunct="1">
              <a:buNone/>
              <a:defRPr/>
            </a:pPr>
            <a:r>
              <a:rPr lang="fr-FR" altLang="fr-FR" dirty="0"/>
              <a:t>Les élèves suivant l’</a:t>
            </a:r>
            <a:r>
              <a:rPr lang="fr-FR" altLang="ja-JP" dirty="0"/>
              <a:t>option sont évalués au </a:t>
            </a:r>
            <a:r>
              <a:rPr lang="fr-FR" altLang="ja-JP" b="1" dirty="0"/>
              <a:t>contrôle continu </a:t>
            </a:r>
            <a:r>
              <a:rPr lang="fr-FR" altLang="ja-JP" dirty="0"/>
              <a:t>jusqu</a:t>
            </a:r>
            <a:r>
              <a:rPr lang="fr-FR" altLang="fr-FR" dirty="0"/>
              <a:t>’</a:t>
            </a:r>
            <a:r>
              <a:rPr lang="fr-FR" altLang="ja-JP" dirty="0"/>
              <a:t>en terminale.</a:t>
            </a:r>
          </a:p>
          <a:p>
            <a:pPr marL="0" indent="0" eaLnBrk="1" hangingPunct="1">
              <a:buNone/>
              <a:defRPr/>
            </a:pPr>
            <a:endParaRPr lang="fr-FR" altLang="ja-JP" dirty="0"/>
          </a:p>
          <a:p>
            <a:pPr marL="0" indent="0" eaLnBrk="1" hangingPunct="1">
              <a:buNone/>
              <a:defRPr/>
            </a:pPr>
            <a:r>
              <a:rPr lang="fr-FR" altLang="ja-JP" dirty="0"/>
              <a:t>L’option bénéficie d’un </a:t>
            </a:r>
            <a:r>
              <a:rPr lang="fr-FR" altLang="ja-JP" b="1" dirty="0"/>
              <a:t>coefficient 4 </a:t>
            </a:r>
            <a:r>
              <a:rPr lang="fr-FR" altLang="ja-JP" dirty="0"/>
              <a:t>: </a:t>
            </a:r>
          </a:p>
          <a:p>
            <a:pPr marL="0" indent="0" eaLnBrk="1" hangingPunct="1">
              <a:buNone/>
              <a:defRPr/>
            </a:pPr>
            <a:r>
              <a:rPr lang="fr-FR" altLang="ja-JP" dirty="0"/>
              <a:t>2 pour les notes de première + 2 pour celles de terminale.</a:t>
            </a:r>
          </a:p>
          <a:p>
            <a:pPr marL="0" indent="0" eaLnBrk="1" hangingPunct="1">
              <a:buNone/>
              <a:defRPr/>
            </a:pPr>
            <a:endParaRPr lang="fr-FR" altLang="ja-JP" dirty="0"/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fr-FR" altLang="fr-FR" sz="3000" dirty="0"/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fr-FR" altLang="fr-FR" sz="2200" dirty="0"/>
              <a:t>												</a:t>
            </a:r>
          </a:p>
          <a:p>
            <a:pPr marL="0" lvl="1" indent="0" eaLnBrk="1" hangingPunct="1">
              <a:lnSpc>
                <a:spcPct val="70000"/>
              </a:lnSpc>
              <a:buFont typeface="Wingdings" panose="05000000000000000000" pitchFamily="2" charset="2"/>
              <a:buChar char="Ø"/>
              <a:defRPr/>
            </a:pPr>
            <a:endParaRPr lang="fr-FR" altLang="fr-FR" sz="2200" dirty="0"/>
          </a:p>
          <a:p>
            <a:pPr marL="0" indent="0" eaLnBrk="1" hangingPunct="1">
              <a:lnSpc>
                <a:spcPct val="70000"/>
              </a:lnSpc>
              <a:defRPr/>
            </a:pPr>
            <a:endParaRPr lang="fr-FR" altLang="fr-FR"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388</Words>
  <Application>Microsoft Office PowerPoint</Application>
  <PresentationFormat>Grand écran</PresentationFormat>
  <Paragraphs>45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MS PGothic</vt:lpstr>
      <vt:lpstr>Arial</vt:lpstr>
      <vt:lpstr>Calibri</vt:lpstr>
      <vt:lpstr>Wingdings</vt:lpstr>
      <vt:lpstr>1_Thème Office</vt:lpstr>
      <vt:lpstr>Thème Office</vt:lpstr>
      <vt:lpstr>Les langues anciennes au lycée des Graves</vt:lpstr>
      <vt:lpstr>Horaires</vt:lpstr>
      <vt:lpstr>Présentation PowerPoint</vt:lpstr>
      <vt:lpstr>Les programmes</vt:lpstr>
      <vt:lpstr>Présentation PowerPoint</vt:lpstr>
      <vt:lpstr>La progression</vt:lpstr>
      <vt:lpstr>Présentation PowerPoint</vt:lpstr>
      <vt:lpstr> BACCALAURÉAT</vt:lpstr>
      <vt:lpstr> Baccalauréat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langues anciennes au lycée des Graves</dc:title>
  <dc:creator>JM</dc:creator>
  <cp:lastModifiedBy>JM</cp:lastModifiedBy>
  <cp:revision>1</cp:revision>
  <dcterms:created xsi:type="dcterms:W3CDTF">2022-03-28T06:36:28Z</dcterms:created>
  <dcterms:modified xsi:type="dcterms:W3CDTF">2022-03-28T06:43:55Z</dcterms:modified>
</cp:coreProperties>
</file>